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4;p14"/>
          <p:cNvPicPr/>
          <p:nvPr userDrawn="1"/>
        </p:nvPicPr>
        <p:blipFill>
          <a:blip r:embed="rId2">
            <a:alphaModFix/>
          </a:blip>
          <a:stretch/>
        </p:blipFill>
        <p:spPr bwMode="auto">
          <a:xfrm>
            <a:off x="765949" y="6272089"/>
            <a:ext cx="583226" cy="375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23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психологической готовности к школе у детей старшего дошкольного возраста с тяжелыми нарушениями речи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Минхажева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Зарина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Мансуровна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1 кв.  категории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детский сад № 196, г. Екатеринбург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512629"/>
              </p:ext>
            </p:extLst>
          </p:nvPr>
        </p:nvGraphicFramePr>
        <p:xfrm>
          <a:off x="2195736" y="188640"/>
          <a:ext cx="4254886" cy="60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3" imgW="5667037" imgH="8019809" progId="Acrobat.Document.DC">
                  <p:embed/>
                </p:oleObj>
              </mc:Choice>
              <mc:Fallback>
                <p:oleObj name="Acrobat Document" r:id="rId3" imgW="5667037" imgH="801980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188640"/>
                        <a:ext cx="4254886" cy="602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41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434282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i="1" dirty="0">
              <a:solidFill>
                <a:srgbClr val="00B05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5913" t="6594" r="4244" b="8370"/>
          <a:stretch/>
        </p:blipFill>
        <p:spPr bwMode="auto">
          <a:xfrm>
            <a:off x="5579221" y="2708920"/>
            <a:ext cx="3024336" cy="3542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21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1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психологической готовности к школе у детей с ТНР на конец учебного года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32047"/>
              </p:ext>
            </p:extLst>
          </p:nvPr>
        </p:nvGraphicFramePr>
        <p:xfrm>
          <a:off x="827584" y="1607399"/>
          <a:ext cx="7128792" cy="4734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иаграмма" r:id="rId3" imgW="2552825" imgH="1705120" progId="MSGraph.Chart.8">
                  <p:embed/>
                </p:oleObj>
              </mc:Choice>
              <mc:Fallback>
                <p:oleObj name="Диаграмма" r:id="rId3" imgW="2552825" imgH="1705120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607399"/>
                        <a:ext cx="7128792" cy="4734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09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342560" lvl="0" indent="-342560" algn="just" defTabSz="913545"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ребёнка к школьному обучению важный этап его развития, изменяющий социальную позицию ребёнка – он становится </a:t>
            </a:r>
            <a: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учеником.</a:t>
            </a:r>
          </a:p>
          <a:p>
            <a:pPr marL="342560" lvl="0" indent="-342560" algn="just" defTabSz="913545"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вхождения дошкольника в новую для него образовательную систему школы определяется, прежде всего, </a:t>
            </a:r>
            <a: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готовностью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ребёнка к школьному обучению, </a:t>
            </a:r>
            <a: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учитывающей его возрастные и индивидуальные особенности.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 к систематическому обучению в школе – итог всего предшествующего развития ребенка в дошкольном детстве.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Дошкольник                 Ученик 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472514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 к школе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391980" y="634332"/>
            <a:ext cx="1188132" cy="63442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87727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        Умственная             Произвольность и Воля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907704" y="5556141"/>
            <a:ext cx="2484276" cy="321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391980" y="5556141"/>
            <a:ext cx="0" cy="465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391980" y="5556141"/>
            <a:ext cx="2412268" cy="465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7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Анализ исследования психологической готовности к школе у обучающихся с ТНР  (6-7 лет)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1339604" y="1590972"/>
          <a:ext cx="6184724" cy="4092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3" imgW="2562279" imgH="1695453" progId="MSGraph.Chart.8">
                  <p:embed/>
                </p:oleObj>
              </mc:Choice>
              <mc:Fallback>
                <p:oleObj name="Диаграмма" r:id="rId3" imgW="2562279" imgH="1695453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604" y="1590972"/>
                        <a:ext cx="6184724" cy="4092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9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55576" y="562249"/>
            <a:ext cx="7200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программы: формирование психологической готовности к обучению в школе у детей старшего дошкольного возраста с тяжелыми нарушениями речи.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 descr="http://inetmnenie.ru/uploads/old/1360421928_information_items_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01008"/>
            <a:ext cx="4323181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0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971600" y="1203026"/>
            <a:ext cx="76328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  Формирование положительного отношения к обучению в школе и развитие учебной мотивации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Развитие интеллектуального компонента психологической готовности к школе;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Развитие эмоциональной устойчивости, способности 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поведения;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Развитие речевой активности у детей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старшего дошкольного возраста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тяжелыми нарушениями речи.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педагога-психолога по развитию психологической готовности к школе у старших дошкольников с нарушениями речи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06722"/>
              </p:ext>
            </p:extLst>
          </p:nvPr>
        </p:nvGraphicFramePr>
        <p:xfrm>
          <a:off x="899592" y="1628801"/>
          <a:ext cx="7272808" cy="4608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517"/>
                <a:gridCol w="5399415"/>
                <a:gridCol w="1211876"/>
              </a:tblGrid>
              <a:tr h="317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>
                          <a:effectLst/>
                        </a:rPr>
                        <a:t>Направление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>
                          <a:effectLst/>
                        </a:rPr>
                        <a:t>Количество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3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>
                          <a:effectLst/>
                        </a:rPr>
                        <a:t>Проведение исследования психологической готовности воспитанников подготовительной группы с нарушениями речи к обучению в школе.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>
                          <a:effectLst/>
                        </a:rPr>
                        <a:t>Беседа с воспитателями подготовительных групп «Психологическая готовность детей к школе».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>
                          <a:effectLst/>
                        </a:rPr>
                        <a:t>Стендовая консультация (и/или беседа) для родителей воспитанников подготовительных групп «Готовимся к школе»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3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 dirty="0">
                          <a:effectLst/>
                        </a:rPr>
                        <a:t>Занятия с воспитанниками подготовительной группы для детей с ТНР по повышению уровня психологической готовности к обучению в школе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3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>
                          <a:effectLst/>
                        </a:rPr>
                        <a:t>Подведение итогов исследования психологической готовности воспитанников подготовительной группы с нарушениями речи к обучению в школе.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6725" algn="l"/>
                          <a:tab pos="3810000" algn="l"/>
                        </a:tabLs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3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Карты наблюдения для оценки уровня психологической готовности ребёнка к школьному обучению</a:t>
            </a:r>
            <a:r>
              <a:rPr lang="ru-RU" sz="3200" dirty="0">
                <a:solidFill>
                  <a:prstClr val="black"/>
                </a:solidFill>
                <a:latin typeface="Jost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Jost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7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162" algn="just"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Карты наблюдения позволяют на основе оценки (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которая формируется на основе педагогического наблюдения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особенностей поведения и деятельности ребёнка в дошкольной образовательной организации выделить те сферы развития, </a:t>
            </a:r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которые требуют повышенного внимания со стороны педагогов и родителей, и организовать необходимые условия для психолого-педагогической поддержки, составить индивидуальные образовательные маршруты для каждого воспитанника.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429000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Jost"/>
                <a:ea typeface="Calibri"/>
                <a:cs typeface="Times New Roman"/>
              </a:rPr>
              <a:t>!</a:t>
            </a:r>
            <a:r>
              <a:rPr lang="ru-RU" dirty="0" smtClean="0">
                <a:solidFill>
                  <a:prstClr val="black"/>
                </a:solidFill>
                <a:latin typeface="Jost"/>
                <a:ea typeface="Calibri"/>
                <a:cs typeface="Times New Roman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Карты наблюдения не могут быть основанием для психологического диагноза, который может быть поставлен только специалистом (психологом) и только на основе всестороннего психологического обследования ребёнка и изучения его истории развития.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5"/>
          <p:cNvSpPr txBox="1"/>
          <p:nvPr/>
        </p:nvSpPr>
        <p:spPr bwMode="auto">
          <a:xfrm>
            <a:off x="418353" y="-27384"/>
            <a:ext cx="8369100" cy="61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91" tIns="91291" rIns="91291" bIns="91291" anchor="t" anchorCtr="0">
            <a:spAutoFit/>
          </a:bodyPr>
          <a:lstStyle/>
          <a:p>
            <a:pPr algn="ctr" defTabSz="684678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Jost"/>
                <a:cs typeface="Times New Roman" panose="02020603050405020304" pitchFamily="18" charset="0"/>
              </a:rPr>
              <a:t>Структура карт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Jost"/>
                <a:cs typeface="Times New Roman" panose="02020603050405020304" pitchFamily="18" charset="0"/>
              </a:rPr>
              <a:t>наблюдения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Jos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772" y="644691"/>
            <a:ext cx="3088092" cy="992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4BC5B"/>
            </a:solidFill>
          </a:ln>
        </p:spPr>
        <p:txBody>
          <a:bodyPr wrap="square" lIns="68481" tIns="34289" rIns="68481" bIns="34289">
            <a:spAutoFit/>
          </a:bodyPr>
          <a:lstStyle/>
          <a:p>
            <a:pPr algn="just" defTabSz="684678">
              <a:lnSpc>
                <a:spcPct val="150000"/>
              </a:lnSpc>
            </a:pPr>
            <a:r>
              <a:rPr lang="ru-RU" sz="1000" b="1" u="sng" dirty="0">
                <a:solidFill>
                  <a:prstClr val="black"/>
                </a:solidFill>
                <a:latin typeface="Jost"/>
                <a:ea typeface="Times New Roman"/>
              </a:rPr>
              <a:t>Блок 1. Мотивационная готовность </a:t>
            </a:r>
            <a:endParaRPr lang="ru-RU" sz="1000" b="1" dirty="0">
              <a:solidFill>
                <a:prstClr val="black"/>
              </a:solidFill>
              <a:latin typeface="Jost"/>
              <a:ea typeface="Times New Roman"/>
            </a:endParaRP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Социальная мотивация </a:t>
            </a: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Учебная мотивация </a:t>
            </a: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Познавательная мотивация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772" y="2084851"/>
            <a:ext cx="3088092" cy="1454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4BC5B"/>
            </a:solidFill>
          </a:ln>
        </p:spPr>
        <p:txBody>
          <a:bodyPr wrap="square" lIns="68481" tIns="34289" rIns="68481" bIns="34289">
            <a:spAutoFit/>
          </a:bodyPr>
          <a:lstStyle/>
          <a:p>
            <a:pPr algn="just" defTabSz="684678">
              <a:lnSpc>
                <a:spcPct val="150000"/>
              </a:lnSpc>
            </a:pPr>
            <a:r>
              <a:rPr lang="ru-RU" sz="1000" b="1" u="sng" dirty="0">
                <a:solidFill>
                  <a:prstClr val="black"/>
                </a:solidFill>
                <a:latin typeface="Jost"/>
                <a:ea typeface="Times New Roman"/>
              </a:rPr>
              <a:t>Блок 2. Коммуникативная готовность</a:t>
            </a:r>
            <a:endParaRPr lang="ru-RU" sz="1000" b="1" dirty="0">
              <a:solidFill>
                <a:prstClr val="black"/>
              </a:solidFill>
              <a:latin typeface="Jost"/>
              <a:ea typeface="Times New Roman"/>
            </a:endParaRP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Осведомлённость о нормах школьной жизни </a:t>
            </a: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Произвольно-контекстное общение </a:t>
            </a: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Тревожность в общении с взрослым </a:t>
            </a: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Общение со сверстниками </a:t>
            </a: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Конфликтная компетентность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6960" y="4101075"/>
            <a:ext cx="3100905" cy="530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4BC5B"/>
            </a:solidFill>
          </a:ln>
        </p:spPr>
        <p:txBody>
          <a:bodyPr wrap="square" lIns="68481" tIns="34289" rIns="68481" bIns="34289">
            <a:spAutoFit/>
          </a:bodyPr>
          <a:lstStyle/>
          <a:p>
            <a:pPr algn="just" defTabSz="684678">
              <a:lnSpc>
                <a:spcPct val="150000"/>
              </a:lnSpc>
            </a:pPr>
            <a:r>
              <a:rPr lang="ru-RU" sz="1000" u="sng" dirty="0">
                <a:solidFill>
                  <a:prstClr val="black"/>
                </a:solidFill>
                <a:latin typeface="Jost"/>
                <a:ea typeface="Times New Roman"/>
              </a:rPr>
              <a:t> </a:t>
            </a:r>
            <a:r>
              <a:rPr lang="ru-RU" sz="1000" b="1" u="sng" dirty="0">
                <a:solidFill>
                  <a:prstClr val="black"/>
                </a:solidFill>
                <a:latin typeface="Jost"/>
                <a:ea typeface="Times New Roman"/>
              </a:rPr>
              <a:t>Блок 3. Представления о себе и самооценка </a:t>
            </a:r>
            <a:endParaRPr lang="ru-RU" sz="1000" b="1" dirty="0">
              <a:solidFill>
                <a:prstClr val="black"/>
              </a:solidFill>
              <a:latin typeface="Jost"/>
              <a:ea typeface="Times New Roman"/>
            </a:endParaRP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Самооценка и представления о себе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966139"/>
            <a:ext cx="3096344" cy="12234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4BC5B"/>
            </a:solidFill>
          </a:ln>
        </p:spPr>
        <p:txBody>
          <a:bodyPr wrap="square" lIns="68481" tIns="34289" rIns="68481" bIns="34289">
            <a:spAutoFit/>
          </a:bodyPr>
          <a:lstStyle/>
          <a:p>
            <a:pPr algn="just" defTabSz="684678">
              <a:lnSpc>
                <a:spcPct val="150000"/>
              </a:lnSpc>
            </a:pPr>
            <a:r>
              <a:rPr lang="ru-RU" sz="1000" b="1" u="sng" dirty="0">
                <a:solidFill>
                  <a:prstClr val="black"/>
                </a:solidFill>
                <a:latin typeface="Jost"/>
                <a:ea typeface="Times New Roman"/>
              </a:rPr>
              <a:t>Блок 4. Эмоциональная зрелость </a:t>
            </a:r>
            <a:endParaRPr lang="ru-RU" sz="1000" b="1" dirty="0">
              <a:solidFill>
                <a:prstClr val="black"/>
              </a:solidFill>
              <a:latin typeface="Jost"/>
              <a:ea typeface="Times New Roman"/>
            </a:endParaRP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Эмоциональный интеллект </a:t>
            </a: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Моральные чувства </a:t>
            </a: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Эмоциональная саморегуляция </a:t>
            </a: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Социальные эмоции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73" y="644691"/>
            <a:ext cx="3344809" cy="1223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9D4FB"/>
            </a:solidFill>
          </a:ln>
        </p:spPr>
        <p:txBody>
          <a:bodyPr wrap="square" lIns="68481" tIns="34289" rIns="68481" bIns="34289">
            <a:spAutoFit/>
          </a:bodyPr>
          <a:lstStyle/>
          <a:p>
            <a:pPr algn="just" defTabSz="684678">
              <a:lnSpc>
                <a:spcPct val="150000"/>
              </a:lnSpc>
            </a:pPr>
            <a:r>
              <a:rPr lang="ru-RU" sz="1000" b="1" u="sng" dirty="0">
                <a:solidFill>
                  <a:prstClr val="black"/>
                </a:solidFill>
                <a:latin typeface="Jost"/>
                <a:ea typeface="Times New Roman"/>
              </a:rPr>
              <a:t>Блок 5. Интеллектуальная зрелость </a:t>
            </a:r>
            <a:endParaRPr lang="ru-RU" sz="1000" b="1" dirty="0">
              <a:solidFill>
                <a:prstClr val="black"/>
              </a:solidFill>
              <a:latin typeface="Jost"/>
              <a:ea typeface="Times New Roman"/>
            </a:endParaRP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Познавательная децентрация </a:t>
            </a: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Логический интеллект </a:t>
            </a: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Невербальный интеллект </a:t>
            </a:r>
          </a:p>
          <a:p>
            <a:pPr marL="256778" indent="-256778" algn="just" defTabSz="684678">
              <a:lnSpc>
                <a:spcPct val="150000"/>
              </a:lnSpc>
              <a:buFont typeface="Symbol"/>
              <a:buChar char=""/>
            </a:pPr>
            <a:r>
              <a:rPr lang="ru-RU" sz="1000" dirty="0" smtClean="0">
                <a:solidFill>
                  <a:prstClr val="black"/>
                </a:solidFill>
                <a:latin typeface="Jost"/>
                <a:ea typeface="Times New Roman"/>
              </a:rPr>
              <a:t>Креативность, исследовательская </a:t>
            </a: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деятельность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9873" y="2276873"/>
            <a:ext cx="3333661" cy="992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9D4FB"/>
            </a:solidFill>
          </a:ln>
        </p:spPr>
        <p:txBody>
          <a:bodyPr wrap="square" lIns="68501" tIns="34289" rIns="68501" bIns="34289">
            <a:spAutoFit/>
          </a:bodyPr>
          <a:lstStyle/>
          <a:p>
            <a:pPr algn="just" defTabSz="684899">
              <a:lnSpc>
                <a:spcPct val="150000"/>
              </a:lnSpc>
            </a:pPr>
            <a:r>
              <a:rPr lang="ru-RU" sz="1000" b="1" u="sng" dirty="0">
                <a:solidFill>
                  <a:prstClr val="black"/>
                </a:solidFill>
                <a:latin typeface="Jost"/>
                <a:ea typeface="Times New Roman"/>
              </a:rPr>
              <a:t>Блок 6. Речевая готовность </a:t>
            </a:r>
            <a:endParaRPr lang="ru-RU" sz="1000" b="1" dirty="0">
              <a:solidFill>
                <a:prstClr val="black"/>
              </a:solidFill>
              <a:latin typeface="Jost"/>
              <a:ea typeface="Times New Roman"/>
            </a:endParaRP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Общий уровень речевого развития </a:t>
            </a: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Планирующая функция речи </a:t>
            </a: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Коммуникативная функция речи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9873" y="3621990"/>
            <a:ext cx="3344809" cy="1223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9D4FB"/>
            </a:solidFill>
          </a:ln>
        </p:spPr>
        <p:txBody>
          <a:bodyPr wrap="square" lIns="68501" tIns="34289" rIns="68501" bIns="34289">
            <a:spAutoFit/>
          </a:bodyPr>
          <a:lstStyle/>
          <a:p>
            <a:pPr algn="just" defTabSz="684899">
              <a:lnSpc>
                <a:spcPct val="150000"/>
              </a:lnSpc>
            </a:pPr>
            <a:r>
              <a:rPr lang="ru-RU" sz="1000" b="1" u="sng" dirty="0">
                <a:solidFill>
                  <a:prstClr val="black"/>
                </a:solidFill>
                <a:latin typeface="Jost"/>
                <a:ea typeface="Times New Roman"/>
              </a:rPr>
              <a:t>Блок 7. Сенсомоторная готовность </a:t>
            </a:r>
            <a:endParaRPr lang="ru-RU" sz="1000" b="1" dirty="0">
              <a:solidFill>
                <a:prstClr val="black"/>
              </a:solidFill>
              <a:latin typeface="Jost"/>
              <a:ea typeface="Times New Roman"/>
            </a:endParaRP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Мелкая моторика</a:t>
            </a: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Пространственная ориентировка </a:t>
            </a: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Макромоторика </a:t>
            </a: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Произвольность движений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9873" y="5254171"/>
            <a:ext cx="3333660" cy="1223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9D4FB"/>
            </a:solidFill>
          </a:ln>
        </p:spPr>
        <p:txBody>
          <a:bodyPr wrap="square" lIns="68501" tIns="34289" rIns="68501" bIns="34289">
            <a:spAutoFit/>
          </a:bodyPr>
          <a:lstStyle/>
          <a:p>
            <a:pPr algn="just" defTabSz="684899">
              <a:lnSpc>
                <a:spcPct val="150000"/>
              </a:lnSpc>
            </a:pPr>
            <a:r>
              <a:rPr lang="ru-RU" sz="1000" b="1" u="sng" dirty="0">
                <a:solidFill>
                  <a:prstClr val="black"/>
                </a:solidFill>
                <a:latin typeface="Jost"/>
                <a:ea typeface="Times New Roman"/>
              </a:rPr>
              <a:t>Блок 8. Память и внимание </a:t>
            </a:r>
            <a:endParaRPr lang="ru-RU" sz="1000" b="1" dirty="0">
              <a:solidFill>
                <a:prstClr val="black"/>
              </a:solidFill>
              <a:latin typeface="Jost"/>
              <a:ea typeface="Times New Roman"/>
            </a:endParaRP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 smtClean="0">
                <a:solidFill>
                  <a:prstClr val="black"/>
                </a:solidFill>
                <a:latin typeface="Jost"/>
                <a:ea typeface="Times New Roman"/>
              </a:rPr>
              <a:t>Память                             </a:t>
            </a:r>
            <a:endParaRPr lang="ru-RU" sz="1000" dirty="0">
              <a:solidFill>
                <a:prstClr val="black"/>
              </a:solidFill>
              <a:latin typeface="Jost"/>
              <a:ea typeface="Times New Roman"/>
            </a:endParaRP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Внимание </a:t>
            </a: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Концентрация внимания </a:t>
            </a: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Переключение внимания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91162" y="1988840"/>
            <a:ext cx="2317343" cy="21467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lIns="68501" tIns="34289" rIns="68501" bIns="34289">
            <a:spAutoFit/>
          </a:bodyPr>
          <a:lstStyle/>
          <a:p>
            <a:pPr algn="just" defTabSz="684899">
              <a:lnSpc>
                <a:spcPct val="150000"/>
              </a:lnSpc>
            </a:pPr>
            <a:r>
              <a:rPr lang="ru-RU" sz="1000" b="1" u="sng" dirty="0">
                <a:solidFill>
                  <a:prstClr val="black"/>
                </a:solidFill>
                <a:latin typeface="Jost"/>
                <a:ea typeface="Times New Roman"/>
              </a:rPr>
              <a:t>Блок 9. Произвольность </a:t>
            </a:r>
            <a:endParaRPr lang="ru-RU" sz="1000" b="1" u="sng" dirty="0" smtClean="0">
              <a:solidFill>
                <a:prstClr val="black"/>
              </a:solidFill>
              <a:latin typeface="Jost"/>
              <a:ea typeface="Times New Roman"/>
            </a:endParaRPr>
          </a:p>
          <a:p>
            <a:pPr algn="just" defTabSz="684899">
              <a:lnSpc>
                <a:spcPct val="150000"/>
              </a:lnSpc>
            </a:pPr>
            <a:r>
              <a:rPr lang="ru-RU" sz="1000" b="1" u="sng" dirty="0" smtClean="0">
                <a:solidFill>
                  <a:prstClr val="black"/>
                </a:solidFill>
                <a:latin typeface="Jost"/>
                <a:ea typeface="Times New Roman"/>
              </a:rPr>
              <a:t>и </a:t>
            </a:r>
            <a:r>
              <a:rPr lang="ru-RU" sz="1000" b="1" u="sng" dirty="0">
                <a:solidFill>
                  <a:prstClr val="black"/>
                </a:solidFill>
                <a:latin typeface="Jost"/>
                <a:ea typeface="Times New Roman"/>
              </a:rPr>
              <a:t>основы волевого поведения</a:t>
            </a:r>
            <a:endParaRPr lang="ru-RU" sz="1000" b="1" dirty="0">
              <a:solidFill>
                <a:prstClr val="black"/>
              </a:solidFill>
              <a:latin typeface="Jost"/>
              <a:ea typeface="Times New Roman"/>
            </a:endParaRP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Воля </a:t>
            </a: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Целеполагание </a:t>
            </a: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Планирование </a:t>
            </a: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Ориентация на образец </a:t>
            </a:r>
            <a:endParaRPr lang="ru-RU" sz="1000" dirty="0" smtClean="0">
              <a:solidFill>
                <a:prstClr val="black"/>
              </a:solidFill>
              <a:latin typeface="Jost"/>
              <a:ea typeface="Times New Roman"/>
            </a:endParaRPr>
          </a:p>
          <a:p>
            <a:pPr algn="just" defTabSz="684899">
              <a:lnSpc>
                <a:spcPct val="150000"/>
              </a:lnSpc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Jost"/>
                <a:ea typeface="Times New Roman"/>
              </a:rPr>
              <a:t>       и </a:t>
            </a: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правило </a:t>
            </a: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Контроль </a:t>
            </a:r>
          </a:p>
          <a:p>
            <a:pPr marL="256856" indent="-256856" algn="just" defTabSz="684899">
              <a:lnSpc>
                <a:spcPct val="150000"/>
              </a:lnSpc>
              <a:buFont typeface="Symbol"/>
              <a:buChar char=""/>
            </a:pPr>
            <a:r>
              <a:rPr lang="ru-RU" sz="1000" dirty="0">
                <a:solidFill>
                  <a:prstClr val="black"/>
                </a:solidFill>
                <a:latin typeface="Jost"/>
                <a:ea typeface="Times New Roman"/>
              </a:rPr>
              <a:t>Оценка </a:t>
            </a:r>
          </a:p>
        </p:txBody>
      </p:sp>
    </p:spTree>
    <p:extLst>
      <p:ext uri="{BB962C8B-B14F-4D97-AF65-F5344CB8AC3E}">
        <p14:creationId xmlns:p14="http://schemas.microsoft.com/office/powerpoint/2010/main" val="24461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869"/>
            <a:ext cx="8568952" cy="646254"/>
          </a:xfrm>
          <a:prstGeom prst="rect">
            <a:avLst/>
          </a:prstGeom>
        </p:spPr>
        <p:txBody>
          <a:bodyPr wrap="square" lIns="91364" tIns="45682" rIns="91364" bIns="45682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Jost"/>
                <a:ea typeface="Calibri"/>
                <a:cs typeface="Times New Roman"/>
              </a:rPr>
              <a:t>Карты наблюдения интрегрированы </a:t>
            </a:r>
            <a:endParaRPr lang="ru-RU" dirty="0" smtClean="0">
              <a:solidFill>
                <a:prstClr val="black"/>
              </a:solidFill>
              <a:latin typeface="Jost"/>
              <a:ea typeface="Calibri"/>
              <a:cs typeface="Times New Roman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Jost"/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prstClr val="black"/>
                </a:solidFill>
                <a:latin typeface="Jost"/>
                <a:ea typeface="Calibri"/>
                <a:cs typeface="Times New Roman"/>
              </a:rPr>
              <a:t>цифровую образовательную среду «МЭО Детский </a:t>
            </a:r>
            <a:r>
              <a:rPr lang="ru-RU" dirty="0" smtClean="0">
                <a:solidFill>
                  <a:prstClr val="black"/>
                </a:solidFill>
                <a:latin typeface="Jost"/>
                <a:ea typeface="Calibri"/>
                <a:cs typeface="Times New Roman"/>
              </a:rPr>
              <a:t>сад»</a:t>
            </a:r>
            <a:endParaRPr lang="ru-RU" dirty="0">
              <a:solidFill>
                <a:prstClr val="black"/>
              </a:solidFill>
              <a:latin typeface="Jos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708" y="1028734"/>
            <a:ext cx="849694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1200" dirty="0" smtClean="0">
                <a:solidFill>
                  <a:prstClr val="black"/>
                </a:solidFill>
                <a:latin typeface="Jost"/>
                <a:ea typeface="Calibri"/>
                <a:cs typeface="Times New Roman"/>
              </a:rPr>
              <a:t>После </a:t>
            </a:r>
            <a:r>
              <a:rPr lang="ru-RU" sz="1200" dirty="0">
                <a:solidFill>
                  <a:prstClr val="black"/>
                </a:solidFill>
                <a:latin typeface="Jost"/>
                <a:ea typeface="Calibri"/>
                <a:cs typeface="Times New Roman"/>
              </a:rPr>
              <a:t>проведения педагогического наблюдения заполняется электронная форма карт, далее автоматически происходит обработка данных и генерируется заключение с общими рекомендациями для педагога.</a:t>
            </a:r>
          </a:p>
        </p:txBody>
      </p:sp>
      <p:pic>
        <p:nvPicPr>
          <p:cNvPr id="2050" name="Picture 2" descr="C:\Users\n.zabrodskaya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6" y="2045375"/>
            <a:ext cx="2304256" cy="12861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51520" y="2824394"/>
            <a:ext cx="1080120" cy="376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1" name="Picture 3" descr="C:\Users\n.zabrodskaya\Desktop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45375"/>
            <a:ext cx="3439692" cy="23917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.zabrodskaya\Desktop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086"/>
            <a:ext cx="3439692" cy="20909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44008" y="6091171"/>
            <a:ext cx="1728192" cy="450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3" name="Picture 5" descr="C:\Users\n.zabrodskaya\Desktop\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034331"/>
            <a:ext cx="2808311" cy="26428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956376" y="4293096"/>
            <a:ext cx="1080120" cy="4320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 descr="C:\Users\n.zabrodskaya\Desktop\щдлошгрнпее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725171"/>
            <a:ext cx="2159061" cy="12024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.zabrodskaya\Desktop\щшгнргпееак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17" y="5930168"/>
            <a:ext cx="1319783" cy="6111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1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558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 Black</vt:lpstr>
      <vt:lpstr>Calibri</vt:lpstr>
      <vt:lpstr>Candara</vt:lpstr>
      <vt:lpstr>Jost</vt:lpstr>
      <vt:lpstr>Symbol</vt:lpstr>
      <vt:lpstr>Times New Roman</vt:lpstr>
      <vt:lpstr>Волна</vt:lpstr>
      <vt:lpstr>Диаграмма</vt:lpstr>
      <vt:lpstr>Acrobat Document</vt:lpstr>
      <vt:lpstr>Формирование психологической готовности к школе у детей старшего дошкольного возраста с тяжелыми нарушениями речи</vt:lpstr>
      <vt:lpstr>Дошкольник                 Ученик  </vt:lpstr>
      <vt:lpstr>  Анализ исследования психологической готовности к школе у обучающихся с ТНР  (6-7 лет) </vt:lpstr>
      <vt:lpstr>Презентация PowerPoint</vt:lpstr>
      <vt:lpstr>Задачи: </vt:lpstr>
      <vt:lpstr>Планирование работы педагога-психолога по развитию психологической готовности к школе у старших дошкольников с нарушениями речи </vt:lpstr>
      <vt:lpstr>Карты наблюдения для оценки уровня психологической готовности ребёнка к школьному обучению </vt:lpstr>
      <vt:lpstr>Презентация PowerPoint</vt:lpstr>
      <vt:lpstr>Презентация PowerPoint</vt:lpstr>
      <vt:lpstr>Презентация PowerPoint</vt:lpstr>
      <vt:lpstr>СПАСИБО ЗА ВНИМАНИЕ!</vt:lpstr>
      <vt:lpstr>Результаты мониторинга психологической готовности к школе у детей с ТНР на конец учебного года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психологической готовности к школе у детей старшего дошкольного возраста с тяжелыми нарушениями речи</dc:title>
  <dc:creator>User</dc:creator>
  <cp:lastModifiedBy>1</cp:lastModifiedBy>
  <cp:revision>7</cp:revision>
  <dcterms:created xsi:type="dcterms:W3CDTF">2024-03-13T10:56:24Z</dcterms:created>
  <dcterms:modified xsi:type="dcterms:W3CDTF">2026-02-27T07:04:06Z</dcterms:modified>
</cp:coreProperties>
</file>